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activeX/activeX2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794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10795"/>
  <ax:ocxPr ax:name="_cy" ax:value="7408"/>
  <ax:ocxPr ax:name="FlashVars" ax:value=""/>
  <ax:ocxPr ax:name="Movie" ax:value="http://vimeo.com/moogaloop.swf?clip_id=6085753"/>
  <ax:ocxPr ax:name="Src" ax:value="http://vimeo.com/moogaloop.swf?clip_id=6085753"/>
  <ax:ocxPr ax:name="WMode" ax:value="Window"/>
  <ax:ocxPr ax:name="Play" ax:value="0"/>
  <ax:ocxPr ax:name="Loop" ax:value="-1"/>
  <ax:ocxPr ax:name="Quality" ax:value="High"/>
  <ax:ocxPr ax:name="SAlign" ax:value="LT"/>
  <ax:ocxPr ax:name="Menu" ax:value="-1"/>
  <ax:ocxPr ax:name="Base" ax:value=""/>
  <ax:ocxPr ax:name="AllowScriptAccess" ax:value=""/>
  <ax:ocxPr ax:name="Scale" ax:value="NoScale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11218"/>
  <ax:ocxPr ax:name="_cy" ax:value="7408"/>
  <ax:ocxPr ax:name="FlashVars" ax:value=""/>
  <ax:ocxPr ax:name="Movie" ax:value="http://www.youtube.com/v/Bq1rkVTZLtU"/>
  <ax:ocxPr ax:name="Src" ax:value="http://www.youtube.com/v/Bq1rkVTZLtU"/>
  <ax:ocxPr ax:name="WMode" ax:value="Window"/>
  <ax:ocxPr ax:name="Play" ax:value="0"/>
  <ax:ocxPr ax:name="Loop" ax:value="-1"/>
  <ax:ocxPr ax:name="Quality" ax:value="High"/>
  <ax:ocxPr ax:name="SAlign" ax:value="LT"/>
  <ax:ocxPr ax:name="Menu" ax:value="-1"/>
  <ax:ocxPr ax:name="Base" ax:value=""/>
  <ax:ocxPr ax:name="AllowScriptAccess" ax:value=""/>
  <ax:ocxPr ax:name="Scale" ax:value="NoScale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6DDB0-A2CF-42E6-90D1-329A7817F5BE}" type="datetimeFigureOut">
              <a:rPr lang="en-US" smtClean="0"/>
              <a:pPr/>
              <a:t>2/10/2010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4C50C-F817-4667-9525-F39B49BB3C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4C50C-F817-4667-9525-F39B49BB3C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4C50C-F817-4667-9525-F39B49BB3C9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4C50C-F817-4667-9525-F39B49BB3C9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4C50C-F817-4667-9525-F39B49BB3C9E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4C50C-F817-4667-9525-F39B49BB3C9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4C50C-F817-4667-9525-F39B49BB3C9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4C50C-F817-4667-9525-F39B49BB3C9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4C50C-F817-4667-9525-F39B49BB3C9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4C50C-F817-4667-9525-F39B49BB3C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4C50C-F817-4667-9525-F39B49BB3C9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4C50C-F817-4667-9525-F39B49BB3C9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4C50C-F817-4667-9525-F39B49BB3C9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46D1-5B78-4D0E-8D64-E2D0AF238273}" type="datetimeFigureOut">
              <a:rPr lang="en-US" smtClean="0"/>
              <a:pPr/>
              <a:t>2/10/2010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72A5-FC8C-4D5B-9A0F-CD75063ED6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46D1-5B78-4D0E-8D64-E2D0AF238273}" type="datetimeFigureOut">
              <a:rPr lang="en-US" smtClean="0"/>
              <a:pPr/>
              <a:t>2/10/2010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72A5-FC8C-4D5B-9A0F-CD75063ED6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46D1-5B78-4D0E-8D64-E2D0AF238273}" type="datetimeFigureOut">
              <a:rPr lang="en-US" smtClean="0"/>
              <a:pPr/>
              <a:t>2/10/2010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72A5-FC8C-4D5B-9A0F-CD75063ED6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46D1-5B78-4D0E-8D64-E2D0AF238273}" type="datetimeFigureOut">
              <a:rPr lang="en-US" smtClean="0"/>
              <a:pPr/>
              <a:t>2/10/2010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72A5-FC8C-4D5B-9A0F-CD75063ED6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46D1-5B78-4D0E-8D64-E2D0AF238273}" type="datetimeFigureOut">
              <a:rPr lang="en-US" smtClean="0"/>
              <a:pPr/>
              <a:t>2/10/2010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72A5-FC8C-4D5B-9A0F-CD75063ED6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46D1-5B78-4D0E-8D64-E2D0AF238273}" type="datetimeFigureOut">
              <a:rPr lang="en-US" smtClean="0"/>
              <a:pPr/>
              <a:t>2/10/2010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72A5-FC8C-4D5B-9A0F-CD75063ED6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46D1-5B78-4D0E-8D64-E2D0AF238273}" type="datetimeFigureOut">
              <a:rPr lang="en-US" smtClean="0"/>
              <a:pPr/>
              <a:t>2/10/2010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72A5-FC8C-4D5B-9A0F-CD75063ED6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46D1-5B78-4D0E-8D64-E2D0AF238273}" type="datetimeFigureOut">
              <a:rPr lang="en-US" smtClean="0"/>
              <a:pPr/>
              <a:t>2/10/2010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72A5-FC8C-4D5B-9A0F-CD75063ED6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46D1-5B78-4D0E-8D64-E2D0AF238273}" type="datetimeFigureOut">
              <a:rPr lang="en-US" smtClean="0"/>
              <a:pPr/>
              <a:t>2/10/2010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72A5-FC8C-4D5B-9A0F-CD75063ED6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46D1-5B78-4D0E-8D64-E2D0AF238273}" type="datetimeFigureOut">
              <a:rPr lang="en-US" smtClean="0"/>
              <a:pPr/>
              <a:t>2/10/2010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72A5-FC8C-4D5B-9A0F-CD75063ED6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46D1-5B78-4D0E-8D64-E2D0AF238273}" type="datetimeFigureOut">
              <a:rPr lang="en-US" smtClean="0"/>
              <a:pPr/>
              <a:t>2/10/2010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72A5-FC8C-4D5B-9A0F-CD75063ED6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746D1-5B78-4D0E-8D64-E2D0AF238273}" type="datetimeFigureOut">
              <a:rPr lang="en-US" smtClean="0"/>
              <a:pPr/>
              <a:t>2/10/2010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D72A5-FC8C-4D5B-9A0F-CD75063ED6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5" Type="http://schemas.openxmlformats.org/officeDocument/2006/relationships/hyperlink" Target="http://www.smashingmagazine.com/2009/09/01/35-excellent-wireframing-resources/" TargetMode="External"/><Relationship Id="rId4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2533651"/>
          </a:xfrm>
        </p:spPr>
        <p:txBody>
          <a:bodyPr/>
          <a:lstStyle/>
          <a:p>
            <a:r>
              <a:rPr lang="en-US" dirty="0" smtClean="0"/>
              <a:t>The Social Role of Design Representation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800" dirty="0" smtClean="0"/>
              <a:t>Dr. Susan Keller, </a:t>
            </a:r>
            <a:r>
              <a:rPr lang="en-US" sz="3800" smtClean="0"/>
              <a:t>Jennie Carroll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Proceedings of the 20th Australasian Conference of Information Systems</a:t>
            </a:r>
            <a:r>
              <a:rPr lang="en-US" smtClean="0"/>
              <a:t>, </a:t>
            </a:r>
            <a:br>
              <a:rPr lang="en-US" smtClean="0"/>
            </a:br>
            <a:r>
              <a:rPr lang="en-US" dirty="0" err="1" smtClean="0"/>
              <a:t>Monash</a:t>
            </a:r>
            <a:r>
              <a:rPr lang="en-US" dirty="0" smtClean="0"/>
              <a:t> University, Melbourne, Victoria, 2009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Model</a:t>
            </a:r>
            <a:endParaRPr lang="en-US" dirty="0"/>
          </a:p>
        </p:txBody>
      </p:sp>
      <p:pic>
        <p:nvPicPr>
          <p:cNvPr id="5" name="Content Placeholder 4" descr="noise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85800" y="1524000"/>
            <a:ext cx="7805854" cy="3200400"/>
          </a:xfrm>
        </p:spPr>
      </p:pic>
      <p:sp>
        <p:nvSpPr>
          <p:cNvPr id="6" name="TextBox 5"/>
          <p:cNvSpPr txBox="1"/>
          <p:nvPr/>
        </p:nvSpPr>
        <p:spPr>
          <a:xfrm>
            <a:off x="6781800" y="4953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Schramm, 1954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953000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By their nature, representations require extensive interpretation.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Project</a:t>
            </a:r>
            <a:endParaRPr lang="en-US" dirty="0"/>
          </a:p>
        </p:txBody>
      </p:sp>
      <p:pic>
        <p:nvPicPr>
          <p:cNvPr id="4" name="Content Placeholder 3" descr="storyboard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743200" y="1981200"/>
            <a:ext cx="3700462" cy="34285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/>
          <a:lstStyle/>
          <a:p>
            <a:r>
              <a:rPr lang="en-US" dirty="0" smtClean="0">
                <a:hlinkClick r:id="rId5"/>
              </a:rPr>
              <a:t>35 Excellent </a:t>
            </a:r>
            <a:r>
              <a:rPr lang="en-US" dirty="0" err="1" smtClean="0">
                <a:hlinkClick r:id="rId5"/>
              </a:rPr>
              <a:t>Wireframing</a:t>
            </a:r>
            <a:r>
              <a:rPr lang="en-US" dirty="0" smtClean="0">
                <a:hlinkClick r:id="rId5"/>
              </a:rPr>
              <a:t> Resources from Smashing Magazine</a:t>
            </a:r>
            <a:endParaRPr lang="en-US" dirty="0"/>
          </a:p>
        </p:txBody>
      </p:sp>
    </p:spTree>
    <p:controls>
      <p:control spid="3075" name="ShockwaveFlash1" r:id="rId2" imgW="4038480" imgH="26668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/>
          <a:lstStyle/>
          <a:p>
            <a:r>
              <a:rPr lang="en-US" dirty="0" smtClean="0"/>
              <a:t>Design representation – what is it?</a:t>
            </a:r>
          </a:p>
          <a:p>
            <a:r>
              <a:rPr lang="en-US" dirty="0" smtClean="0"/>
              <a:t>Case studies</a:t>
            </a:r>
          </a:p>
          <a:p>
            <a:r>
              <a:rPr lang="en-US" dirty="0" smtClean="0"/>
              <a:t>Social roles of representation</a:t>
            </a:r>
          </a:p>
          <a:p>
            <a:r>
              <a:rPr lang="en-US" dirty="0" smtClean="0"/>
              <a:t>Takeaways for our use</a:t>
            </a:r>
            <a:endParaRPr lang="en-US" dirty="0"/>
          </a:p>
        </p:txBody>
      </p:sp>
      <p:pic>
        <p:nvPicPr>
          <p:cNvPr id="4" name="Picture 3" descr="desig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4596" y="1600200"/>
            <a:ext cx="3536004" cy="3196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er_diagram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2590800"/>
            <a:ext cx="2736762" cy="24811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 smtClean="0">
                <a:solidFill>
                  <a:schemeClr val="tx1"/>
                </a:solidFill>
              </a:rPr>
              <a:t>A perceptible expression of </a:t>
            </a:r>
            <a:br>
              <a:rPr lang="en-US" i="1" dirty="0" smtClean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a design idea, proposal, or fact.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0" name="Picture 9" descr="diagram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7400" y="4495800"/>
            <a:ext cx="2819400" cy="191242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2" name="Picture 11" descr="lmf_paper_prototype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0" y="3352800"/>
            <a:ext cx="3514870" cy="2957512"/>
          </a:xfrm>
          <a:prstGeom prst="rect">
            <a:avLst/>
          </a:prstGeom>
        </p:spPr>
      </p:pic>
      <p:pic>
        <p:nvPicPr>
          <p:cNvPr id="8" name="Picture 7" descr="wireframe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24000" y="2819400"/>
            <a:ext cx="3175000" cy="2286000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6" name="Picture 5" descr="introduction_er_diagram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124200" y="5257800"/>
            <a:ext cx="2438400" cy="1456623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7239000" y="20574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Saddler, 2001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companies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Multimedia</a:t>
            </a:r>
          </a:p>
          <a:p>
            <a:pPr lvl="1"/>
            <a:r>
              <a:rPr lang="en-US" dirty="0" smtClean="0"/>
              <a:t>Software</a:t>
            </a:r>
          </a:p>
          <a:p>
            <a:r>
              <a:rPr lang="en-US" dirty="0" smtClean="0"/>
              <a:t>Interviews </a:t>
            </a:r>
          </a:p>
          <a:p>
            <a:r>
              <a:rPr lang="en-US" dirty="0" smtClean="0"/>
              <a:t>Document analysis</a:t>
            </a:r>
          </a:p>
          <a:p>
            <a:r>
              <a:rPr lang="en-US" dirty="0" smtClean="0"/>
              <a:t>Social rather than functional role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Cobblestone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5410200" cy="3840163"/>
          </a:xfrm>
        </p:spPr>
        <p:txBody>
          <a:bodyPr/>
          <a:lstStyle/>
          <a:p>
            <a:r>
              <a:rPr lang="en-US" dirty="0" smtClean="0"/>
              <a:t>Face-to-face initial meeting with </a:t>
            </a:r>
            <a:r>
              <a:rPr lang="en-US" dirty="0" err="1" smtClean="0"/>
              <a:t>whiteboarding</a:t>
            </a:r>
            <a:r>
              <a:rPr lang="en-US" dirty="0" smtClean="0"/>
              <a:t> </a:t>
            </a:r>
          </a:p>
          <a:p>
            <a:r>
              <a:rPr lang="en-US" dirty="0" smtClean="0"/>
              <a:t>Storyboards to focus on functionality</a:t>
            </a:r>
          </a:p>
          <a:p>
            <a:r>
              <a:rPr lang="en-US" dirty="0" smtClean="0"/>
              <a:t>Preliminary graphic designs </a:t>
            </a:r>
          </a:p>
          <a:p>
            <a:r>
              <a:rPr lang="en-US" dirty="0" smtClean="0"/>
              <a:t>ER diagrams to discuss data structure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Convince the client that you can do the job</a:t>
            </a:r>
            <a:endParaRPr lang="en-US" sz="2800" i="1" dirty="0"/>
          </a:p>
        </p:txBody>
      </p:sp>
      <p:pic>
        <p:nvPicPr>
          <p:cNvPr id="6" name="Picture 5" descr="handwriting_whiteboar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27336" y="2209800"/>
            <a:ext cx="2841134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Leading 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5029200" cy="3611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Interaction map created from client’s proposal</a:t>
            </a:r>
          </a:p>
          <a:p>
            <a:r>
              <a:rPr lang="en-US" dirty="0" smtClean="0"/>
              <a:t>Wireframes show wording and functionality, not design</a:t>
            </a:r>
          </a:p>
          <a:p>
            <a:r>
              <a:rPr lang="en-US" dirty="0" smtClean="0"/>
              <a:t>Visual concept presented in face-to-face meeting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295400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Remove their interpretation </a:t>
            </a:r>
            <a:br>
              <a:rPr lang="en-US" sz="2800" i="1" dirty="0" smtClean="0"/>
            </a:br>
            <a:r>
              <a:rPr lang="en-US" sz="2800" i="1" dirty="0" smtClean="0"/>
              <a:t>and instill your interpretation</a:t>
            </a:r>
            <a:endParaRPr lang="en-US" sz="2800" i="1" dirty="0"/>
          </a:p>
        </p:txBody>
      </p:sp>
      <p:pic>
        <p:nvPicPr>
          <p:cNvPr id="5" name="Picture 4" descr="4073272120_384f24144a_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48804" y="2514600"/>
            <a:ext cx="3434035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4800600" cy="3611563"/>
          </a:xfrm>
        </p:spPr>
        <p:txBody>
          <a:bodyPr/>
          <a:lstStyle/>
          <a:p>
            <a:r>
              <a:rPr lang="en-US" dirty="0" smtClean="0"/>
              <a:t>Paper-based prototyping</a:t>
            </a:r>
          </a:p>
          <a:p>
            <a:r>
              <a:rPr lang="en-US" dirty="0" smtClean="0"/>
              <a:t>Computer-based mockups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Moving between different types of representation deepens understanding</a:t>
            </a:r>
            <a:endParaRPr lang="en-US" sz="2800" i="1" dirty="0"/>
          </a:p>
        </p:txBody>
      </p:sp>
    </p:spTree>
    <p:controls>
      <p:control spid="2050" name="ShockwaveFlash1" r:id="rId2" imgW="3886200" imgH="26668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role of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167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Selective focus</a:t>
            </a:r>
          </a:p>
          <a:p>
            <a:pPr marL="457200" lvl="1" indent="0">
              <a:buNone/>
            </a:pPr>
            <a:r>
              <a:rPr lang="en-US" dirty="0" smtClean="0"/>
              <a:t>Downplay everything but what is of immediate interest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3048000"/>
          <a:ext cx="7620000" cy="3124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5105400"/>
              </a:tblGrid>
              <a:tr h="505691">
                <a:tc>
                  <a:txBody>
                    <a:bodyPr/>
                    <a:lstStyle/>
                    <a:p>
                      <a:r>
                        <a:rPr lang="en-US" dirty="0" smtClean="0"/>
                        <a:t>Focus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Representational Tactics</a:t>
                      </a:r>
                      <a:endParaRPr lang="en-US" dirty="0"/>
                    </a:p>
                  </a:txBody>
                  <a:tcPr/>
                </a:tc>
              </a:tr>
              <a:tr h="872836">
                <a:tc>
                  <a:txBody>
                    <a:bodyPr/>
                    <a:lstStyle/>
                    <a:p>
                      <a:r>
                        <a:rPr lang="en-US" dirty="0" smtClean="0"/>
                        <a:t>Textual content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Text is represented separately from design – client focuses on words, not other elements</a:t>
                      </a:r>
                      <a:endParaRPr lang="en-US" dirty="0"/>
                    </a:p>
                  </a:txBody>
                  <a:tcPr/>
                </a:tc>
              </a:tr>
              <a:tr h="872836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Functionality/Navigation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graphics, colors, or styles.  Words</a:t>
                      </a:r>
                      <a:r>
                        <a:rPr lang="en-US" baseline="0" dirty="0" smtClean="0"/>
                        <a:t> only to reflect functionality – content is dummy text.</a:t>
                      </a:r>
                      <a:endParaRPr lang="en-US" dirty="0"/>
                    </a:p>
                  </a:txBody>
                  <a:tcPr/>
                </a:tc>
              </a:tr>
              <a:tr h="872836">
                <a:tc>
                  <a:txBody>
                    <a:bodyPr/>
                    <a:lstStyle/>
                    <a:p>
                      <a:r>
                        <a:rPr lang="en-US" dirty="0" smtClean="0"/>
                        <a:t>Graphic design/layout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Presented separately</a:t>
                      </a:r>
                      <a:r>
                        <a:rPr lang="en-US" baseline="0" dirty="0" smtClean="0"/>
                        <a:t> from other elements. Content is dummy text.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role of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1752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Promotion</a:t>
            </a:r>
          </a:p>
          <a:p>
            <a:pPr marL="457200" lvl="1" indent="0">
              <a:buNone/>
            </a:pPr>
            <a:r>
              <a:rPr lang="en-US" dirty="0" smtClean="0"/>
              <a:t>Representations crafted in ways that enhance the chance of promoting design ideas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3352800"/>
          <a:ext cx="7315200" cy="230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/>
                <a:gridCol w="4754880"/>
              </a:tblGrid>
              <a:tr h="444225">
                <a:tc>
                  <a:txBody>
                    <a:bodyPr/>
                    <a:lstStyle/>
                    <a:p>
                      <a:r>
                        <a:rPr lang="en-US" dirty="0" smtClean="0"/>
                        <a:t>Aim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Tactics/characteristics</a:t>
                      </a:r>
                      <a:endParaRPr lang="en-US" dirty="0"/>
                    </a:p>
                  </a:txBody>
                  <a:tcPr/>
                </a:tc>
              </a:tr>
              <a:tr h="766745">
                <a:tc>
                  <a:txBody>
                    <a:bodyPr/>
                    <a:lstStyle/>
                    <a:p>
                      <a:r>
                        <a:rPr lang="en-US" dirty="0" smtClean="0"/>
                        <a:t>Promote overall design concept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Face-to-face presentation. Professional,</a:t>
                      </a:r>
                      <a:r>
                        <a:rPr lang="en-US" baseline="0" dirty="0" smtClean="0"/>
                        <a:t> polished, low on detail, “what” not “how”. </a:t>
                      </a:r>
                      <a:endParaRPr lang="en-US" dirty="0"/>
                    </a:p>
                  </a:txBody>
                  <a:tcPr/>
                </a:tc>
              </a:tr>
              <a:tr h="1095350">
                <a:tc>
                  <a:txBody>
                    <a:bodyPr/>
                    <a:lstStyle/>
                    <a:p>
                      <a:r>
                        <a:rPr lang="en-US" dirty="0" smtClean="0"/>
                        <a:t>Promote one</a:t>
                      </a:r>
                      <a:r>
                        <a:rPr lang="en-US" baseline="0" dirty="0" smtClean="0"/>
                        <a:t> aspect of the 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Controlled timing – do not distribute</a:t>
                      </a:r>
                      <a:r>
                        <a:rPr lang="en-US" baseline="0" dirty="0" smtClean="0"/>
                        <a:t> representations ahead of time. Aim is to instill designers’ interpretation.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517</TotalTime>
  <Words>294</Words>
  <Application>Microsoft Office PowerPoint</Application>
  <PresentationFormat>On-screen Show (4:3)</PresentationFormat>
  <Paragraphs>72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Social Role of Design Representation</vt:lpstr>
      <vt:lpstr>Agenda</vt:lpstr>
      <vt:lpstr>Design Representation</vt:lpstr>
      <vt:lpstr>Case Studies</vt:lpstr>
      <vt:lpstr>Cobblestone Designs</vt:lpstr>
      <vt:lpstr>Leading Light</vt:lpstr>
      <vt:lpstr>Unique Designs</vt:lpstr>
      <vt:lpstr>Social role of representation</vt:lpstr>
      <vt:lpstr>Social role of representation</vt:lpstr>
      <vt:lpstr>Communication Model</vt:lpstr>
      <vt:lpstr>Our Project</vt:lpstr>
      <vt:lpstr>Cool Links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Sally Byrd</dc:creator>
  <cp:lastModifiedBy>Sally Byrd</cp:lastModifiedBy>
  <cp:revision>55</cp:revision>
  <dcterms:created xsi:type="dcterms:W3CDTF">2010-02-08T17:04:12Z</dcterms:created>
  <dcterms:modified xsi:type="dcterms:W3CDTF">2010-02-10T18:01:09Z</dcterms:modified>
</cp:coreProperties>
</file>